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483B-2BC9-445B-B428-E8D54B0CA211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1516-07AA-4008-80ED-B0454D86E14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06873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1516-07AA-4008-80ED-B0454D86E14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1516-07AA-4008-80ED-B0454D86E14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feris\Desktop\Witaj%20Majowa%20Jutrzenko-%20podk_a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71569"/>
          </a:xfrm>
        </p:spPr>
        <p:txBody>
          <a:bodyPr>
            <a:noAutofit/>
          </a:bodyPr>
          <a:lstStyle/>
          <a:p>
            <a:r>
              <a:rPr lang="pl-PL" sz="6000" b="1" i="1" dirty="0" smtClean="0">
                <a:solidFill>
                  <a:srgbClr val="FF0000"/>
                </a:solidFill>
              </a:rPr>
              <a:t>ŚWIĘTO NARODOWE TRZECIEGO MAJA</a:t>
            </a:r>
            <a:endParaRPr lang="pl-PL" sz="6000" b="1" i="1" dirty="0">
              <a:solidFill>
                <a:srgbClr val="FF0000"/>
              </a:solidFill>
            </a:endParaRPr>
          </a:p>
        </p:txBody>
      </p:sp>
      <p:pic>
        <p:nvPicPr>
          <p:cNvPr id="4" name="Obraz 3" descr="Flaga Polski Zdjęcia Stockowe - 123R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357430"/>
            <a:ext cx="5429288" cy="450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Witaj Majowa Jutrzenko- podk_a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>
            <a:lum bright="100000"/>
          </a:blip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W trakcie „obiadów czwartkowych” 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u króla bywali m. in.: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sz="3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pl-PL" sz="3400" b="1" i="1" dirty="0" smtClean="0">
                <a:solidFill>
                  <a:schemeClr val="tx2">
                    <a:lumMod val="75000"/>
                  </a:schemeClr>
                </a:solidFill>
              </a:rPr>
              <a:t>Ignacy Krasicki </a:t>
            </a:r>
            <a:r>
              <a:rPr lang="pl-PL" sz="3400" b="1" i="1" dirty="0" smtClean="0"/>
              <a:t>– poeta, prozaik, publicysta</a:t>
            </a:r>
          </a:p>
          <a:p>
            <a:pPr algn="just">
              <a:buNone/>
            </a:pPr>
            <a:r>
              <a:rPr lang="pl-PL" sz="3400" b="1" i="1" dirty="0" smtClean="0"/>
              <a:t>   </a:t>
            </a:r>
            <a:r>
              <a:rPr lang="pl-PL" sz="3400" b="1" i="1" dirty="0" smtClean="0">
                <a:solidFill>
                  <a:schemeClr val="tx2">
                    <a:lumMod val="75000"/>
                  </a:schemeClr>
                </a:solidFill>
              </a:rPr>
              <a:t>Adam Naruszewicz </a:t>
            </a:r>
            <a:r>
              <a:rPr lang="pl-PL" sz="3400" b="1" i="1" dirty="0" smtClean="0"/>
              <a:t>- polski jezuita, nadworny historyk, poeta, dramatopisarz i tłumacz,</a:t>
            </a:r>
          </a:p>
          <a:p>
            <a:pPr algn="just">
              <a:buNone/>
            </a:pPr>
            <a:r>
              <a:rPr lang="pl-PL" sz="3400" b="1" i="1" dirty="0" smtClean="0"/>
              <a:t>   </a:t>
            </a:r>
            <a:r>
              <a:rPr lang="pl-PL" sz="3400" b="1" i="1" dirty="0" smtClean="0">
                <a:solidFill>
                  <a:schemeClr val="tx2">
                    <a:lumMod val="75000"/>
                  </a:schemeClr>
                </a:solidFill>
              </a:rPr>
              <a:t>Grzegorz Piramowicz </a:t>
            </a:r>
            <a:r>
              <a:rPr lang="pl-PL" sz="3400" b="1" i="1" dirty="0" smtClean="0"/>
              <a:t>- </a:t>
            </a:r>
            <a:r>
              <a:rPr lang="pl-PL" sz="3400" dirty="0" smtClean="0"/>
              <a:t> </a:t>
            </a:r>
            <a:r>
              <a:rPr lang="pl-PL" sz="3400" b="1" i="1" dirty="0" smtClean="0"/>
              <a:t>kaznodzieja, pedagog, działacz oświatowy, pisarz i poeta oświeceniowy, teoretyk wymowy i poezji, filozof, </a:t>
            </a:r>
          </a:p>
          <a:p>
            <a:pPr algn="just">
              <a:buNone/>
            </a:pPr>
            <a:r>
              <a:rPr lang="pl-PL" sz="3400" b="1" dirty="0" smtClean="0"/>
              <a:t>   </a:t>
            </a:r>
            <a:r>
              <a:rPr lang="pl-PL" sz="3400" b="1" i="1" dirty="0" smtClean="0">
                <a:solidFill>
                  <a:schemeClr val="tx2">
                    <a:lumMod val="75000"/>
                  </a:schemeClr>
                </a:solidFill>
              </a:rPr>
              <a:t>Julian Ursyn Niemcewicz </a:t>
            </a:r>
            <a:r>
              <a:rPr lang="pl-PL" sz="3400" b="1" i="1" dirty="0" smtClean="0"/>
              <a:t>– dramaturg, powieściopisarz, poeta,</a:t>
            </a:r>
            <a:endParaRPr lang="pl-PL" sz="3400" dirty="0" smtClean="0"/>
          </a:p>
          <a:p>
            <a:pPr algn="just">
              <a:buNone/>
            </a:pPr>
            <a:r>
              <a:rPr lang="pl-PL" sz="3400" b="1" i="1" dirty="0" smtClean="0">
                <a:solidFill>
                  <a:schemeClr val="tx2">
                    <a:lumMod val="75000"/>
                  </a:schemeClr>
                </a:solidFill>
              </a:rPr>
              <a:t>   Franciszek Zabłocki  </a:t>
            </a:r>
            <a:r>
              <a:rPr lang="pl-PL" sz="3400" b="1" i="1" dirty="0" smtClean="0"/>
              <a:t>- komediopisarz i poeta polski, publicysta, tłumacz, </a:t>
            </a:r>
          </a:p>
          <a:p>
            <a:pPr algn="just">
              <a:buNone/>
            </a:pPr>
            <a:r>
              <a:rPr lang="pl-PL" sz="3400" b="1" i="1" dirty="0" smtClean="0"/>
              <a:t>   </a:t>
            </a:r>
            <a:r>
              <a:rPr lang="pl-PL" sz="3400" b="1" i="1" dirty="0" smtClean="0">
                <a:solidFill>
                  <a:schemeClr val="tx2">
                    <a:lumMod val="75000"/>
                  </a:schemeClr>
                </a:solidFill>
              </a:rPr>
              <a:t>Stanisław Trembecki – </a:t>
            </a:r>
            <a:r>
              <a:rPr lang="pl-PL" sz="3400" b="1" i="1" dirty="0" smtClean="0"/>
              <a:t>poeta, historyk</a:t>
            </a:r>
            <a:r>
              <a:rPr lang="pl-PL" sz="3400" b="1" i="1" dirty="0" smtClean="0">
                <a:solidFill>
                  <a:srgbClr val="FF0000"/>
                </a:solidFill>
              </a:rPr>
              <a:t> </a:t>
            </a:r>
            <a:r>
              <a:rPr lang="pl-PL" sz="3400" b="1" i="1" dirty="0" smtClean="0"/>
              <a:t>i wielu innych.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i="1" dirty="0" smtClean="0">
                <a:solidFill>
                  <a:srgbClr val="FF0000"/>
                </a:solidFill>
              </a:rPr>
              <a:t>I ROZBIÓR POLSKI </a:t>
            </a:r>
            <a:endParaRPr lang="pl-PL" sz="49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i="1" dirty="0" smtClean="0"/>
              <a:t>    </a:t>
            </a:r>
            <a:r>
              <a:rPr lang="pl-PL" sz="3600" b="1" i="1" dirty="0" smtClean="0"/>
              <a:t>Ciosem dla wszystkich Polaków był </a:t>
            </a:r>
            <a:br>
              <a:rPr lang="pl-PL" sz="3600" b="1" i="1" dirty="0" smtClean="0"/>
            </a:br>
            <a:r>
              <a:rPr lang="pl-PL" sz="3600" b="1" i="1" u="sng" dirty="0" smtClean="0"/>
              <a:t>I rozbiór Polski w </a:t>
            </a:r>
            <a:r>
              <a:rPr lang="pl-PL" sz="3600" b="1" i="1" u="sng" dirty="0" smtClean="0">
                <a:solidFill>
                  <a:srgbClr val="FF0000"/>
                </a:solidFill>
              </a:rPr>
              <a:t>1772</a:t>
            </a:r>
            <a:r>
              <a:rPr lang="pl-PL" sz="3600" b="1" i="1" u="sng" dirty="0" smtClean="0"/>
              <a:t> </a:t>
            </a:r>
            <a:r>
              <a:rPr lang="pl-PL" sz="3600" b="1" i="1" dirty="0" smtClean="0"/>
              <a:t>roku dokonany przez naszych sąsiadów: </a:t>
            </a:r>
          </a:p>
          <a:p>
            <a:pPr algn="ctr">
              <a:buNone/>
            </a:pPr>
            <a:endParaRPr lang="pl-PL" sz="1800" b="1" i="1" dirty="0" smtClean="0"/>
          </a:p>
          <a:p>
            <a:pPr>
              <a:buNone/>
            </a:pPr>
            <a:r>
              <a:rPr lang="pl-PL" sz="3600" b="1" i="1" dirty="0" smtClean="0"/>
              <a:t>•Rosję </a:t>
            </a:r>
          </a:p>
          <a:p>
            <a:pPr>
              <a:buNone/>
            </a:pPr>
            <a:r>
              <a:rPr lang="pl-PL" sz="3600" b="1" i="1" dirty="0" smtClean="0"/>
              <a:t>•Prusy </a:t>
            </a:r>
          </a:p>
          <a:p>
            <a:pPr>
              <a:buNone/>
            </a:pPr>
            <a:r>
              <a:rPr lang="pl-PL" sz="3600" b="1" i="1" dirty="0" smtClean="0"/>
              <a:t>•Austrię </a:t>
            </a:r>
          </a:p>
        </p:txBody>
      </p:sp>
      <p:pic>
        <p:nvPicPr>
          <p:cNvPr id="4" name="Obraz 3" descr="I Rozbiór Polski - Najnowsze informacje - WP Opini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5760720" cy="274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Polska po I rozbiorze…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I Rozbiór Polsk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Obrady Sejmu „Wielkiego” 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40108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i="1" dirty="0" smtClean="0"/>
              <a:t>   Ważnym wydarzeniem w okresie panowania Króla Poniatowskiego, były obrady Sejmu Czteroletniego - </a:t>
            </a:r>
            <a:r>
              <a:rPr lang="pl-PL" b="1" i="1" dirty="0" smtClean="0">
                <a:solidFill>
                  <a:srgbClr val="FF0000"/>
                </a:solidFill>
              </a:rPr>
              <a:t>„Wielkiego” (1788 – 1792), </a:t>
            </a:r>
            <a:r>
              <a:rPr lang="pl-PL" b="1" i="1" dirty="0" smtClean="0"/>
              <a:t>który postanowił zmienić wady ustrojowe Rzeczypospolitej. </a:t>
            </a:r>
          </a:p>
          <a:p>
            <a:pPr algn="ctr">
              <a:buNone/>
            </a:pPr>
            <a:endParaRPr lang="pl-PL" sz="2200" dirty="0" smtClean="0"/>
          </a:p>
          <a:p>
            <a:pPr algn="ctr">
              <a:buNone/>
            </a:pPr>
            <a:r>
              <a:rPr lang="pl-PL" b="1" i="1" dirty="0" smtClean="0"/>
              <a:t>    Osiągnięciem Sejmu Wielkiego było uchwalenie </a:t>
            </a:r>
            <a:r>
              <a:rPr lang="pl-PL" b="1" i="1" dirty="0" smtClean="0">
                <a:solidFill>
                  <a:srgbClr val="FF0000"/>
                </a:solidFill>
              </a:rPr>
              <a:t>Konstytucji 3 Maja. </a:t>
            </a:r>
            <a:r>
              <a:rPr lang="pl-PL" b="1" i="1" dirty="0" smtClean="0"/>
              <a:t>Konstytucja wprowadzała istotne zmiany w rządzeniu państwem.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ejm Wielki (Sejm Czteroletni) - Najnowsze informacje - WP Opini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Postanowienia Konstytucji 3 Maja 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b="1" i="1" dirty="0" smtClean="0">
                <a:solidFill>
                  <a:schemeClr val="tx2">
                    <a:lumMod val="75000"/>
                  </a:schemeClr>
                </a:solidFill>
              </a:rPr>
              <a:t>Główne postanowienia konstytucji: </a:t>
            </a:r>
          </a:p>
          <a:p>
            <a:pPr>
              <a:buNone/>
            </a:pPr>
            <a:endParaRPr lang="pl-PL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b="1" i="1" dirty="0" smtClean="0"/>
              <a:t>zniesienie wolnej elekcji </a:t>
            </a:r>
          </a:p>
          <a:p>
            <a:r>
              <a:rPr lang="pl-PL" b="1" i="1" dirty="0" smtClean="0"/>
              <a:t>zniesienie liberum veto </a:t>
            </a:r>
          </a:p>
          <a:p>
            <a:r>
              <a:rPr lang="pl-PL" b="1" i="1" dirty="0" smtClean="0"/>
              <a:t>ograniczenie samowoli magnatów </a:t>
            </a:r>
          </a:p>
          <a:p>
            <a:r>
              <a:rPr lang="pl-PL" b="1" i="1" dirty="0" smtClean="0"/>
              <a:t>zniesienie poddaństwa chłopów </a:t>
            </a:r>
          </a:p>
          <a:p>
            <a:r>
              <a:rPr lang="pl-PL" b="1" i="1" dirty="0" smtClean="0"/>
              <a:t>nadanie mieszczaństwu prawa do nabywania ziemi </a:t>
            </a:r>
            <a:br>
              <a:rPr lang="pl-PL" b="1" i="1" dirty="0" smtClean="0"/>
            </a:br>
            <a:r>
              <a:rPr lang="pl-PL" b="1" i="1" dirty="0" smtClean="0"/>
              <a:t>i sprawowania urzędów w państwie </a:t>
            </a:r>
          </a:p>
          <a:p>
            <a:r>
              <a:rPr lang="pl-PL" b="1" i="1" dirty="0" smtClean="0"/>
              <a:t>wprowadzenie opodatkowania szlachty i duchowieństwa </a:t>
            </a:r>
          </a:p>
          <a:p>
            <a:r>
              <a:rPr lang="pl-PL" b="1" i="1" dirty="0" smtClean="0"/>
              <a:t>przejęcie władzy ustawodawczej przez sejm i senat </a:t>
            </a:r>
          </a:p>
          <a:p>
            <a:r>
              <a:rPr lang="pl-PL" b="1" i="1" dirty="0" smtClean="0"/>
              <a:t>przejęcie władzy wykonawczej przez rząd zwany „ Strażą Praw”, na czele którego stał król.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onstytucja 3 Maja. &quot;Uratowała naród od wiecznej zakały&quot; - RMF 2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80867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357290" y="428605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1" dirty="0" smtClean="0">
                <a:solidFill>
                  <a:srgbClr val="C00000"/>
                </a:solidFill>
              </a:rPr>
              <a:t>   </a:t>
            </a:r>
            <a:r>
              <a:rPr lang="pl-PL" sz="4400" b="1" i="1" dirty="0" smtClean="0">
                <a:solidFill>
                  <a:srgbClr val="C00000"/>
                </a:solidFill>
              </a:rPr>
              <a:t>Konstytucja 3 maja 1791r.</a:t>
            </a:r>
            <a:endParaRPr lang="pl-PL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357322"/>
          </a:xfrm>
        </p:spPr>
        <p:txBody>
          <a:bodyPr/>
          <a:lstStyle/>
          <a:p>
            <a:r>
              <a:rPr lang="pl-PL" b="1" i="1" dirty="0" smtClean="0">
                <a:solidFill>
                  <a:srgbClr val="C00000"/>
                </a:solidFill>
              </a:rPr>
              <a:t>Zwolennicy konstytucji:</a:t>
            </a:r>
            <a:endParaRPr lang="pl-PL" b="1" i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571720"/>
            <a:ext cx="8229600" cy="4286280"/>
          </a:xfrm>
        </p:spPr>
        <p:txBody>
          <a:bodyPr>
            <a:normAutofit fontScale="77500" lnSpcReduction="20000"/>
          </a:bodyPr>
          <a:lstStyle/>
          <a:p>
            <a:endParaRPr lang="pl-PL" dirty="0" smtClean="0"/>
          </a:p>
          <a:p>
            <a:r>
              <a:rPr lang="pl-PL" b="1" i="1" dirty="0" smtClean="0"/>
              <a:t>Stanisław August Poniatowski  - </a:t>
            </a:r>
            <a:r>
              <a:rPr lang="pl-PL" i="1" dirty="0" smtClean="0"/>
              <a:t>Król</a:t>
            </a:r>
          </a:p>
          <a:p>
            <a:pPr>
              <a:buNone/>
            </a:pPr>
            <a:endParaRPr lang="pl-PL" sz="2300" i="1" dirty="0" smtClean="0"/>
          </a:p>
          <a:p>
            <a:r>
              <a:rPr lang="pl-PL" b="1" i="1" dirty="0" smtClean="0"/>
              <a:t>Stanisław Małachowski  - </a:t>
            </a:r>
            <a:r>
              <a:rPr lang="pl-PL" i="1" dirty="0" smtClean="0"/>
              <a:t>Marszałek Sejmu Czteroletniego </a:t>
            </a:r>
            <a:endParaRPr lang="pl-PL" b="1" i="1" dirty="0" smtClean="0"/>
          </a:p>
          <a:p>
            <a:pPr>
              <a:buNone/>
            </a:pPr>
            <a:endParaRPr lang="pl-PL" sz="2300" i="1" dirty="0" smtClean="0"/>
          </a:p>
          <a:p>
            <a:r>
              <a:rPr lang="pl-PL" b="1" i="1" dirty="0" smtClean="0"/>
              <a:t>Hugo Kołłątaj  - </a:t>
            </a:r>
            <a:r>
              <a:rPr lang="pl-PL" i="1" dirty="0" smtClean="0"/>
              <a:t>polityk, publicysta </a:t>
            </a:r>
          </a:p>
          <a:p>
            <a:pPr>
              <a:buNone/>
            </a:pPr>
            <a:endParaRPr lang="pl-PL" sz="2300" i="1" dirty="0" smtClean="0"/>
          </a:p>
          <a:p>
            <a:r>
              <a:rPr lang="pl-PL" b="1" i="1" dirty="0" smtClean="0"/>
              <a:t>Stanisław Staszic - </a:t>
            </a:r>
            <a:r>
              <a:rPr lang="pl-PL" i="1" dirty="0" smtClean="0"/>
              <a:t>pisarz, publicysta, filozof </a:t>
            </a:r>
          </a:p>
          <a:p>
            <a:pPr>
              <a:buNone/>
            </a:pPr>
            <a:endParaRPr lang="pl-PL" sz="2300" i="1" dirty="0" smtClean="0"/>
          </a:p>
          <a:p>
            <a:r>
              <a:rPr lang="pl-PL" b="1" i="1" dirty="0" smtClean="0"/>
              <a:t>Ignacy Potocki - </a:t>
            </a:r>
            <a:r>
              <a:rPr lang="pl-PL" i="1" dirty="0" smtClean="0"/>
              <a:t>polityk, działacz patriotyczny, publicysta, pisarz </a:t>
            </a:r>
          </a:p>
          <a:p>
            <a:endParaRPr lang="pl-PL" i="1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Konstytucja 3 Maja - Radio Pozna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5"/>
            <a:ext cx="61436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dirty="0" smtClean="0"/>
              <a:t>  </a:t>
            </a:r>
            <a:r>
              <a:rPr lang="pl-PL" sz="3600" i="1" dirty="0" smtClean="0"/>
              <a:t>  </a:t>
            </a:r>
            <a:r>
              <a:rPr lang="pl-PL" sz="3600" b="1" i="1" dirty="0" smtClean="0"/>
              <a:t>Uchwalenie konstytucji wzbudziło nadzieje ogółu Polaków na uzdrowienie podupadającego państwa i wyzwoliło niebywały entuzjazm. </a:t>
            </a:r>
            <a:endParaRPr lang="pl-PL" sz="3600" b="1" dirty="0"/>
          </a:p>
        </p:txBody>
      </p:sp>
      <p:pic>
        <p:nvPicPr>
          <p:cNvPr id="4" name="Obraz 3" descr="Narodowe Święto Konstytucji | Urząd Dzielnicy Wesoł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786058"/>
            <a:ext cx="65008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Przeciwnicy Konstytucji 3 Maja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500462"/>
          </a:xfrm>
        </p:spPr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 algn="just">
              <a:buNone/>
            </a:pPr>
            <a:r>
              <a:rPr lang="pl-PL" i="1" dirty="0" smtClean="0"/>
              <a:t>    </a:t>
            </a:r>
            <a:r>
              <a:rPr lang="pl-PL" b="1" i="1" dirty="0" smtClean="0"/>
              <a:t>Przeciwnicy Konstytucji 3 Maja, pod opieką carycy Katarzyny II, zawiązali konfederację </a:t>
            </a:r>
            <a:br>
              <a:rPr lang="pl-PL" b="1" i="1" dirty="0" smtClean="0"/>
            </a:br>
            <a:r>
              <a:rPr lang="pl-PL" b="1" i="1" dirty="0" smtClean="0"/>
              <a:t>w Petersburgu (1792). Od miejsca oficjalnego jej ogłoszenia, Targowicy, nazywana ona jest </a:t>
            </a:r>
          </a:p>
          <a:p>
            <a:pPr algn="just">
              <a:buNone/>
            </a:pPr>
            <a:r>
              <a:rPr lang="pl-PL" b="1" i="1" dirty="0" smtClean="0"/>
              <a:t>    </a:t>
            </a:r>
            <a:r>
              <a:rPr lang="pl-PL" b="1" i="1" u="sng" dirty="0" smtClean="0">
                <a:solidFill>
                  <a:schemeClr val="accent1">
                    <a:lumMod val="50000"/>
                  </a:schemeClr>
                </a:solidFill>
              </a:rPr>
              <a:t>konfederacją targowicką</a:t>
            </a:r>
            <a:r>
              <a:rPr lang="pl-PL" b="1" i="1" dirty="0" smtClean="0"/>
              <a:t>. Głównym jej celem miało być obalenie postanowień </a:t>
            </a:r>
            <a:r>
              <a:rPr lang="pl-PL" b="1" i="1" dirty="0" smtClean="0">
                <a:solidFill>
                  <a:srgbClr val="FF0000"/>
                </a:solidFill>
              </a:rPr>
              <a:t>Konstytucji 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3 Maja.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4" name="Obraz 3" descr="Z biblioteki W. Putina”… ku przestrodze! Instrukcja Carycy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86190"/>
            <a:ext cx="5474968" cy="287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i="1" dirty="0" smtClean="0">
                <a:solidFill>
                  <a:srgbClr val="FF0000"/>
                </a:solidFill>
              </a:rPr>
              <a:t>Stanisław August Poniatowski </a:t>
            </a:r>
            <a:endParaRPr lang="pl-PL" sz="4900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285861"/>
            <a:ext cx="8229600" cy="18573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i="1" dirty="0" smtClean="0"/>
              <a:t>    W 1764 roku królem Polski został Stanisław August Poniatowski, który</a:t>
            </a:r>
            <a:r>
              <a:rPr lang="pl-PL" dirty="0" smtClean="0"/>
              <a:t> z</a:t>
            </a:r>
            <a:r>
              <a:rPr lang="pl-PL" i="1" dirty="0" smtClean="0"/>
              <a:t>araz po wstąpieniu </a:t>
            </a:r>
            <a:br>
              <a:rPr lang="pl-PL" i="1" dirty="0" smtClean="0"/>
            </a:br>
            <a:r>
              <a:rPr lang="pl-PL" i="1" dirty="0" smtClean="0"/>
              <a:t>na tron rozpoczął wprowadzanie reform.</a:t>
            </a:r>
            <a:endParaRPr lang="pl-PL" dirty="0"/>
          </a:p>
        </p:txBody>
      </p:sp>
      <p:pic>
        <p:nvPicPr>
          <p:cNvPr id="4" name="Obraz 3" descr="Stanisław August nie uratował Rzeczypospolitej, ale ocalił naród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143248"/>
            <a:ext cx="3929090" cy="290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1972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Konfederacja targowicka 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 algn="just">
              <a:buNone/>
            </a:pPr>
            <a:r>
              <a:rPr lang="pl-PL" i="1" dirty="0" smtClean="0"/>
              <a:t>    </a:t>
            </a:r>
            <a:r>
              <a:rPr lang="pl-PL" b="1" i="1" dirty="0" smtClean="0"/>
              <a:t>Na czele konfederacji stanęli: Stanisław Szczęsny Potocki, Franciszek Ksawery Branicki i Seweryn Rzewuski. Konfederaci zwrócili się o pomoc </a:t>
            </a:r>
            <a:br>
              <a:rPr lang="pl-PL" b="1" i="1" dirty="0" smtClean="0"/>
            </a:br>
            <a:r>
              <a:rPr lang="pl-PL" b="1" i="1" dirty="0" smtClean="0"/>
              <a:t>do carycy Katarzyny II, która wysłała </a:t>
            </a:r>
            <a:br>
              <a:rPr lang="pl-PL" b="1" i="1" dirty="0" smtClean="0"/>
            </a:br>
            <a:r>
              <a:rPr lang="pl-PL" b="1" i="1" dirty="0" smtClean="0"/>
              <a:t>do Rzeczypospolitej swe wojska. Interwencja rosyjska przekształciła się w wojnę polsko-rosyjską. Wojska Rzeczpospolitej zostały pokonane. Zwycięstwo konfederacji przypieczętowało przystąpienie do niej króla. </a:t>
            </a:r>
          </a:p>
          <a:p>
            <a:pPr algn="just">
              <a:buNone/>
            </a:pPr>
            <a:r>
              <a:rPr lang="pl-PL" b="1" i="1" u="sng" dirty="0" smtClean="0"/>
              <a:t>    Władzę w kraju przejęli konfederaci. </a:t>
            </a:r>
            <a:endParaRPr lang="pl-PL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Rola biskupów w konfederacji targowickiej w 1792 roku - Wykop.p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480"/>
            <a:ext cx="8229600" cy="544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b="1" i="1" dirty="0" smtClean="0">
                <a:solidFill>
                  <a:srgbClr val="FF0000"/>
                </a:solidFill>
              </a:rPr>
              <a:t>W styczniu 1793r. Rosja i Prusy zdecydowały się na kolejny 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 II ROZBIÓR POLSKI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Rozbiory Polski: II Rozbiór Polsk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85992"/>
            <a:ext cx="5286412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FF0000"/>
                </a:solidFill>
              </a:rPr>
              <a:t>Powstanie kościuszkowskie 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24 marca 1794r.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Kalendarium Insurekcji Kościuszkowskiej – Małopolski Szlak 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1"/>
            <a:ext cx="6929486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85720" y="4857760"/>
            <a:ext cx="8501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   </a:t>
            </a:r>
            <a:r>
              <a:rPr lang="pl-PL" sz="3200" b="1" i="1" dirty="0" smtClean="0">
                <a:solidFill>
                  <a:srgbClr val="FF0000"/>
                </a:solidFill>
              </a:rPr>
              <a:t>Na czele powstania stanął Tadeusz Kościuszko. Powstanie zakończyło się klęską dla Polaków </a:t>
            </a:r>
            <a:br>
              <a:rPr lang="pl-PL" sz="3200" b="1" i="1" dirty="0" smtClean="0">
                <a:solidFill>
                  <a:srgbClr val="FF0000"/>
                </a:solidFill>
              </a:rPr>
            </a:br>
            <a:r>
              <a:rPr lang="pl-PL" sz="3200" b="1" i="1" dirty="0" smtClean="0">
                <a:solidFill>
                  <a:srgbClr val="FF0000"/>
                </a:solidFill>
              </a:rPr>
              <a:t>i III rozbiorem Polski.</a:t>
            </a:r>
            <a:endParaRPr lang="pl-PL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III ROZBIÓR POLSKI 1795 r.</a:t>
            </a:r>
            <a:endParaRPr lang="pl-PL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3" y="1600201"/>
            <a:ext cx="5214974" cy="375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pl-PL" dirty="0" smtClean="0"/>
              <a:t>        </a:t>
            </a:r>
            <a:r>
              <a:rPr lang="pl-PL" sz="3600" b="1" i="1" dirty="0" smtClean="0">
                <a:solidFill>
                  <a:srgbClr val="FF0000"/>
                </a:solidFill>
              </a:rPr>
              <a:t>W 1795 roku Rosja, Austria i Prusy podpisały porozumienie, na mocy którego Rzeczpospolita została uznana za państwo nieistniejące na mapie Europy. </a:t>
            </a:r>
            <a:endParaRPr lang="pl-PL" sz="3600" b="1" i="1" dirty="0">
              <a:solidFill>
                <a:srgbClr val="FF0000"/>
              </a:solidFill>
            </a:endParaRPr>
          </a:p>
        </p:txBody>
      </p:sp>
      <p:pic>
        <p:nvPicPr>
          <p:cNvPr id="4" name="Obraz 3" descr="Czy to Niemcy, Rosja i Austria robiły rozbiory Polski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2928934"/>
            <a:ext cx="5286413" cy="35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i="1" dirty="0" smtClean="0">
                <a:solidFill>
                  <a:srgbClr val="FF0000"/>
                </a:solidFill>
              </a:rPr>
              <a:t>Rzeczpospolita przestała istnieć, ale pozostał naród, język i tradycja. Zaborcy zlikwidowali państwowość polską, </a:t>
            </a:r>
            <a:br>
              <a:rPr lang="pl-PL" sz="4000" b="1" i="1" dirty="0" smtClean="0">
                <a:solidFill>
                  <a:srgbClr val="FF0000"/>
                </a:solidFill>
              </a:rPr>
            </a:br>
            <a:r>
              <a:rPr lang="pl-PL" sz="4000" b="1" i="1" dirty="0" smtClean="0">
                <a:solidFill>
                  <a:srgbClr val="FF0000"/>
                </a:solidFill>
              </a:rPr>
              <a:t>lecz nie potrafili unicestwić polskości</a:t>
            </a:r>
            <a:r>
              <a:rPr lang="pl-PL" sz="5300" b="1" i="1" dirty="0" smtClean="0">
                <a:solidFill>
                  <a:srgbClr val="FF0000"/>
                </a:solidFill>
              </a:rPr>
              <a:t>. </a:t>
            </a:r>
            <a:endParaRPr lang="pl-PL" sz="5300" b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24 października 1795 r. dokonano III rozbioru Polski | Narodowe 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500"/>
            <a:ext cx="5715040" cy="364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pPr algn="just">
              <a:buNone/>
            </a:pPr>
            <a:r>
              <a:rPr lang="pl-PL" b="1" dirty="0" smtClean="0"/>
              <a:t>	     </a:t>
            </a:r>
            <a:r>
              <a:rPr lang="pl-PL" b="1" i="1" u="sng" dirty="0" smtClean="0">
                <a:solidFill>
                  <a:srgbClr val="FF0000"/>
                </a:solidFill>
              </a:rPr>
              <a:t>Znaczenie Konstytucji 3 Maja </a:t>
            </a:r>
          </a:p>
          <a:p>
            <a:pPr algn="just"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	Konstytucja 3 Maja była drugą po amerykańskiej najnowocześniejszą ustawą zasadniczą na świecie. Stawiała Polskę na czele najbardziej postępowych krajów świata. 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Po odzyskaniu niepodległości w 1918 roku dzień 3 maja stał się polskim świętem państwowym. </a:t>
            </a:r>
            <a:br>
              <a:rPr lang="pl-PL" b="1" i="1" dirty="0" smtClean="0">
                <a:solidFill>
                  <a:srgbClr val="FF0000"/>
                </a:solidFill>
              </a:rPr>
            </a:br>
            <a:r>
              <a:rPr lang="pl-PL" b="1" i="1" dirty="0" smtClean="0">
                <a:solidFill>
                  <a:srgbClr val="FF0000"/>
                </a:solidFill>
              </a:rPr>
              <a:t>W latach 1939-1989 jego obchody były zakazane. Dziś znów świętujemy to radosne, polskie majowe święto. 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4" name="Obraz 3" descr="Polska Flaga Polski - Darmowa grafika wektorowa na Pixaba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00042"/>
            <a:ext cx="6952326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i="1" dirty="0" smtClean="0">
                <a:solidFill>
                  <a:srgbClr val="FF0000"/>
                </a:solidFill>
              </a:rPr>
              <a:t>Mazurek Dąbrowskiego</a:t>
            </a:r>
            <a:endParaRPr lang="pl-PL" sz="6000" b="1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Mazurek Dąbrowskiego - Wikiźródła, wolna bibliotek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71612"/>
            <a:ext cx="3643338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555002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zawartości 3"/>
          <p:cNvSpPr>
            <a:spLocks noGrp="1"/>
          </p:cNvSpPr>
          <p:nvPr>
            <p:ph idx="4294967295"/>
          </p:nvPr>
        </p:nvSpPr>
        <p:spPr>
          <a:xfrm>
            <a:off x="-180528" y="404664"/>
            <a:ext cx="8532440" cy="593752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dirty="0" smtClean="0"/>
              <a:t>				</a:t>
            </a:r>
            <a:r>
              <a:rPr lang="pl-PL" sz="2500" dirty="0" smtClean="0"/>
              <a:t>	</a:t>
            </a:r>
          </a:p>
          <a:p>
            <a:pPr algn="ctr">
              <a:buNone/>
            </a:pPr>
            <a:r>
              <a:rPr lang="pl-PL" sz="2500" dirty="0" smtClean="0"/>
              <a:t>				</a:t>
            </a:r>
            <a:r>
              <a:rPr lang="pl-PL" sz="6200" dirty="0" smtClean="0"/>
              <a:t>                 </a:t>
            </a:r>
            <a:r>
              <a:rPr lang="pl-PL" sz="6200" b="1" dirty="0" smtClean="0"/>
              <a:t>Trzeci Maj</a:t>
            </a:r>
          </a:p>
          <a:p>
            <a:pPr>
              <a:buNone/>
            </a:pPr>
            <a:endParaRPr lang="pl-PL" sz="2900" i="1" dirty="0" smtClean="0"/>
          </a:p>
          <a:p>
            <a:pPr algn="ctr">
              <a:buNone/>
            </a:pPr>
            <a:r>
              <a:rPr lang="pl-PL" sz="2900" i="1" dirty="0" smtClean="0"/>
              <a:t>					</a:t>
            </a:r>
            <a:r>
              <a:rPr lang="pl-PL" sz="5100" i="1" dirty="0" smtClean="0"/>
              <a:t>Maj – rocznica pięknych serc ,</a:t>
            </a:r>
          </a:p>
          <a:p>
            <a:pPr algn="ctr">
              <a:buNone/>
            </a:pPr>
            <a:r>
              <a:rPr lang="pl-PL" sz="5100" i="1" dirty="0" smtClean="0"/>
              <a:t>					Maj – rocznica wielkich myśli .</a:t>
            </a:r>
          </a:p>
          <a:p>
            <a:pPr algn="ctr">
              <a:buNone/>
            </a:pPr>
            <a:r>
              <a:rPr lang="pl-PL" sz="5100" i="1" dirty="0" smtClean="0"/>
              <a:t>					Tym , co dawno przeminęli ,</a:t>
            </a:r>
          </a:p>
          <a:p>
            <a:pPr algn="ctr">
              <a:buNone/>
            </a:pPr>
            <a:r>
              <a:rPr lang="pl-PL" sz="5100" i="1" dirty="0" smtClean="0"/>
              <a:t>					Hołd składają ci , co przyszli .</a:t>
            </a:r>
          </a:p>
          <a:p>
            <a:pPr>
              <a:buNone/>
            </a:pPr>
            <a:r>
              <a:rPr lang="pl-PL" sz="5100" i="1" dirty="0" smtClean="0"/>
              <a:t> </a:t>
            </a:r>
          </a:p>
          <a:p>
            <a:pPr algn="ctr">
              <a:buNone/>
            </a:pPr>
            <a:r>
              <a:rPr lang="pl-PL" sz="5100" i="1" dirty="0" smtClean="0"/>
              <a:t>					Choć przeminął dawno wiek ,</a:t>
            </a:r>
          </a:p>
          <a:p>
            <a:pPr algn="ctr">
              <a:buNone/>
            </a:pPr>
            <a:r>
              <a:rPr lang="pl-PL" sz="5100" i="1" dirty="0" smtClean="0"/>
              <a:t>					Dawno hasła się zmieniły ,</a:t>
            </a:r>
          </a:p>
          <a:p>
            <a:pPr algn="ctr">
              <a:buNone/>
            </a:pPr>
            <a:r>
              <a:rPr lang="pl-PL" sz="5100" i="1" dirty="0" smtClean="0"/>
              <a:t>					Orzeł począł nowy bieg ,</a:t>
            </a:r>
          </a:p>
          <a:p>
            <a:pPr algn="ctr">
              <a:buNone/>
            </a:pPr>
            <a:r>
              <a:rPr lang="pl-PL" sz="5100" i="1" dirty="0" smtClean="0"/>
              <a:t>					Lecz z przeszłości czerpał siły .</a:t>
            </a:r>
          </a:p>
          <a:p>
            <a:pPr>
              <a:buNone/>
            </a:pPr>
            <a:r>
              <a:rPr lang="pl-PL" sz="5100" i="1" dirty="0" smtClean="0"/>
              <a:t> </a:t>
            </a:r>
          </a:p>
          <a:p>
            <a:pPr algn="ctr">
              <a:buNone/>
            </a:pPr>
            <a:r>
              <a:rPr lang="pl-PL" sz="5100" i="1" dirty="0" smtClean="0"/>
              <a:t>					Z tych w ciemnościach jasnych chwil ,</a:t>
            </a:r>
          </a:p>
          <a:p>
            <a:pPr algn="ctr">
              <a:buNone/>
            </a:pPr>
            <a:r>
              <a:rPr lang="pl-PL" sz="5100" i="1" dirty="0" smtClean="0"/>
              <a:t>					Kiedy miłość pobratała , w jedną całość Polski stany,</a:t>
            </a:r>
          </a:p>
          <a:p>
            <a:pPr algn="ctr">
              <a:buNone/>
            </a:pPr>
            <a:r>
              <a:rPr lang="pl-PL" sz="5100" i="1" dirty="0" smtClean="0"/>
              <a:t>					Miłość ponad wszystko trwała .</a:t>
            </a:r>
          </a:p>
          <a:p>
            <a:pPr algn="ctr">
              <a:buNone/>
            </a:pPr>
            <a:r>
              <a:rPr lang="pl-PL" sz="5100" i="1" dirty="0" smtClean="0"/>
              <a:t> </a:t>
            </a:r>
          </a:p>
          <a:p>
            <a:pPr algn="ctr">
              <a:buNone/>
            </a:pPr>
            <a:r>
              <a:rPr lang="pl-PL" sz="5100" i="1" dirty="0" smtClean="0"/>
              <a:t>					Tym , co w Polsce dali myśl ,</a:t>
            </a:r>
          </a:p>
          <a:p>
            <a:pPr algn="ctr">
              <a:buNone/>
            </a:pPr>
            <a:r>
              <a:rPr lang="pl-PL" sz="5100" i="1" dirty="0" smtClean="0"/>
              <a:t>					Aby stworzyć cud majowy ,</a:t>
            </a:r>
          </a:p>
          <a:p>
            <a:pPr algn="ctr">
              <a:buNone/>
            </a:pPr>
            <a:r>
              <a:rPr lang="pl-PL" sz="5100" i="1" dirty="0" smtClean="0"/>
              <a:t>					Cześć z oddaniem złóżmy dziś</a:t>
            </a:r>
          </a:p>
          <a:p>
            <a:pPr algn="ctr">
              <a:buNone/>
            </a:pPr>
            <a:r>
              <a:rPr lang="pl-PL" sz="5100" i="1" dirty="0" smtClean="0"/>
              <a:t>					Przed pamiątką chyląc głowy .</a:t>
            </a:r>
          </a:p>
          <a:p>
            <a:pPr algn="ctr">
              <a:buNone/>
            </a:pPr>
            <a:endParaRPr lang="pl-PL" sz="2900" dirty="0" smtClean="0"/>
          </a:p>
          <a:p>
            <a:pPr algn="ctr">
              <a:buNone/>
            </a:pPr>
            <a:r>
              <a:rPr lang="pl-PL" sz="2900" dirty="0" smtClean="0"/>
              <a:t>							</a:t>
            </a:r>
            <a:r>
              <a:rPr lang="pl-PL" sz="6200" dirty="0" smtClean="0"/>
              <a:t>Michał Aret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152933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i="1" dirty="0" smtClean="0">
                <a:solidFill>
                  <a:srgbClr val="FF0000"/>
                </a:solidFill>
              </a:rPr>
              <a:t>Stanisław August Poniatowski wprowadził ich wiele, a wśród nich znalazły się: </a:t>
            </a:r>
            <a:endParaRPr lang="pl-PL" sz="49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44624" y="2060848"/>
            <a:ext cx="8229600" cy="192882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b="1" i="1" dirty="0" smtClean="0"/>
              <a:t>       Założenie Teatru Narodowego </a:t>
            </a:r>
            <a:endParaRPr lang="pl-PL" b="1" dirty="0" smtClean="0"/>
          </a:p>
          <a:p>
            <a:pPr algn="ctr">
              <a:buNone/>
            </a:pPr>
            <a:r>
              <a:rPr lang="pl-PL" b="1" i="1" dirty="0" smtClean="0"/>
              <a:t>       Powołanie Komisji Edukacji Narodowej </a:t>
            </a:r>
            <a:endParaRPr lang="pl-PL" b="1" dirty="0" smtClean="0"/>
          </a:p>
          <a:p>
            <a:pPr algn="ctr">
              <a:buNone/>
            </a:pPr>
            <a:r>
              <a:rPr lang="pl-PL" b="1" i="1" dirty="0" smtClean="0"/>
              <a:t>       Założenie Szkoły Rycerskiej </a:t>
            </a:r>
            <a:endParaRPr lang="pl-PL" b="1" dirty="0" smtClean="0"/>
          </a:p>
          <a:p>
            <a:pPr algn="ctr">
              <a:buNone/>
            </a:pPr>
            <a:r>
              <a:rPr lang="pl-PL" b="1" i="1" dirty="0" smtClean="0"/>
              <a:t>       Powołanie do życia czasopisma „Monitor” </a:t>
            </a:r>
          </a:p>
          <a:p>
            <a:endParaRPr lang="pl-PL" dirty="0"/>
          </a:p>
        </p:txBody>
      </p:sp>
      <p:pic>
        <p:nvPicPr>
          <p:cNvPr id="4" name="Obraz 3" descr="Stanisław August Poniatowski - Artykuły | Nowiny Plu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221088"/>
            <a:ext cx="44291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500570"/>
            <a:ext cx="8229600" cy="1785950"/>
          </a:xfrm>
        </p:spPr>
        <p:txBody>
          <a:bodyPr>
            <a:normAutofit/>
          </a:bodyPr>
          <a:lstStyle/>
          <a:p>
            <a:r>
              <a:rPr lang="pl-PL" sz="6000" b="1" i="1" dirty="0" smtClean="0">
                <a:solidFill>
                  <a:srgbClr val="FF0000"/>
                </a:solidFill>
              </a:rPr>
              <a:t>Dziękujemy za uwagę</a:t>
            </a:r>
            <a:br>
              <a:rPr lang="pl-PL" sz="6000" b="1" i="1" dirty="0" smtClean="0">
                <a:solidFill>
                  <a:srgbClr val="FF0000"/>
                </a:solidFill>
              </a:rPr>
            </a:br>
            <a:r>
              <a:rPr lang="pl-PL" sz="2400" b="1" i="1" dirty="0" smtClean="0">
                <a:solidFill>
                  <a:srgbClr val="FF0000"/>
                </a:solidFill>
              </a:rPr>
              <a:t>zespół opiekuńczo – wychowawczy</a:t>
            </a:r>
            <a:br>
              <a:rPr lang="pl-PL" sz="2400" b="1" i="1" dirty="0" smtClean="0">
                <a:solidFill>
                  <a:srgbClr val="FF0000"/>
                </a:solidFill>
              </a:rPr>
            </a:br>
            <a:endParaRPr lang="pl-PL" sz="2400" b="1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Flaga i barwy narodowe - etykietaorganizacji.p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66"/>
            <a:ext cx="48768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i="1" dirty="0" smtClean="0">
                <a:solidFill>
                  <a:srgbClr val="FF0000"/>
                </a:solidFill>
              </a:rPr>
              <a:t> Teatr Narodowy  w Warszawie</a:t>
            </a:r>
            <a:endParaRPr lang="pl-PL" sz="4900" b="1" i="1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Teatr Wielki - Opera Narodowa - Warszawa | Mazowsze wyjade.pl 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048" y="1600200"/>
            <a:ext cx="68979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i="1" dirty="0" smtClean="0"/>
              <a:t>Medal wybity z okazji ustanowienia </a:t>
            </a:r>
          </a:p>
          <a:p>
            <a:pPr>
              <a:buNone/>
            </a:pPr>
            <a:r>
              <a:rPr lang="pl-PL" b="1" i="1" dirty="0" smtClean="0"/>
              <a:t>Komisji Edukacji Narodowej  w 1773r. </a:t>
            </a:r>
            <a:endParaRPr lang="pl-PL" dirty="0"/>
          </a:p>
        </p:txBody>
      </p:sp>
      <p:pic>
        <p:nvPicPr>
          <p:cNvPr id="4" name="Obraz 3" descr="Stanisław August Poniatowski. Medal nagrodowy Merentibus, bez daty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14356"/>
            <a:ext cx="450059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zkoła Rycerska – Wikipedia, wolna encyklopedi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14393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14446"/>
          </a:xfrm>
        </p:spPr>
        <p:txBody>
          <a:bodyPr/>
          <a:lstStyle/>
          <a:p>
            <a:r>
              <a:rPr lang="pl-PL" b="1" i="1" dirty="0" smtClean="0"/>
              <a:t>Szkoła Rycerska  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900" b="1" i="1" dirty="0" smtClean="0">
                <a:solidFill>
                  <a:srgbClr val="FF0000"/>
                </a:solidFill>
              </a:rPr>
              <a:t>Czasopismo „Monitor” </a:t>
            </a:r>
            <a:endParaRPr lang="pl-PL" sz="4900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116632" y="1484784"/>
            <a:ext cx="8229600" cy="5697559"/>
          </a:xfrm>
        </p:spPr>
        <p:txBody>
          <a:bodyPr/>
          <a:lstStyle/>
          <a:p>
            <a:endParaRPr lang="pl-PL" dirty="0" smtClean="0"/>
          </a:p>
          <a:p>
            <a:pPr algn="ctr">
              <a:buNone/>
            </a:pPr>
            <a:r>
              <a:rPr lang="pl-PL" b="1" i="1" dirty="0" smtClean="0"/>
              <a:t>    Na łamach „Monitora” </a:t>
            </a:r>
          </a:p>
          <a:p>
            <a:pPr algn="ctr">
              <a:buNone/>
            </a:pPr>
            <a:r>
              <a:rPr lang="pl-PL" b="1" i="1" dirty="0" smtClean="0"/>
              <a:t>propagowano idee </a:t>
            </a:r>
          </a:p>
          <a:p>
            <a:pPr algn="ctr">
              <a:buNone/>
            </a:pPr>
            <a:r>
              <a:rPr lang="pl-PL" b="1" i="1" dirty="0" smtClean="0"/>
              <a:t>oświeceniowe </a:t>
            </a:r>
          </a:p>
          <a:p>
            <a:pPr algn="ctr">
              <a:buNone/>
            </a:pPr>
            <a:r>
              <a:rPr lang="pl-PL" b="1" i="1" dirty="0" smtClean="0"/>
              <a:t>i wskazywano drogi </a:t>
            </a:r>
          </a:p>
          <a:p>
            <a:pPr algn="ctr">
              <a:buNone/>
            </a:pPr>
            <a:r>
              <a:rPr lang="pl-PL" b="1" i="1" dirty="0" smtClean="0"/>
              <a:t>naprawy Rzeczypospolitej. </a:t>
            </a:r>
            <a:endParaRPr lang="pl-PL" b="1" dirty="0"/>
          </a:p>
        </p:txBody>
      </p:sp>
      <p:pic>
        <p:nvPicPr>
          <p:cNvPr id="1026" name="Picture 2" descr="Polska Prasa | Mon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0718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</a:rPr>
              <a:t>Czwartkowe obiady u króla …</a:t>
            </a:r>
            <a:endParaRPr lang="pl-PL" b="1" i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b="1" i="1" dirty="0" smtClean="0"/>
              <a:t>Król Stanisław August zawsze w czwartki organizował obiady, w których uczestniczyli głównie ludzie pióra i artyści. Goście zasiadali przy skromnie ozdobionym stole. Rozmowy toczyły się na różne tematy m. in.: </a:t>
            </a:r>
          </a:p>
          <a:p>
            <a:pPr algn="ctr">
              <a:buNone/>
            </a:pPr>
            <a:r>
              <a:rPr lang="pl-PL" b="1" i="1" dirty="0" smtClean="0"/>
              <a:t>    - o komisji edukacyjnej, potrzebie reform, literaturze, sztuce i malarstwie, a również </a:t>
            </a:r>
            <a:br>
              <a:rPr lang="pl-PL" b="1" i="1" dirty="0" smtClean="0"/>
            </a:br>
            <a:r>
              <a:rPr lang="pl-PL" b="1" i="1" dirty="0" smtClean="0"/>
              <a:t>o historycznych wydarzeniach w Polsce . </a:t>
            </a:r>
            <a:endParaRPr lang="pl-PL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ról Staś i jego obiady czwartkow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338</Words>
  <Application>Microsoft Office PowerPoint</Application>
  <PresentationFormat>Pokaz na ekranie (4:3)</PresentationFormat>
  <Paragraphs>113</Paragraphs>
  <Slides>30</Slides>
  <Notes>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Motyw pakietu Office</vt:lpstr>
      <vt:lpstr>ŚWIĘTO NARODOWE TRZECIEGO MAJA</vt:lpstr>
      <vt:lpstr> Stanisław August Poniatowski </vt:lpstr>
      <vt:lpstr> Stanisław August Poniatowski wprowadził ich wiele, a wśród nich znalazły się: </vt:lpstr>
      <vt:lpstr>  Teatr Narodowy  w Warszawie</vt:lpstr>
      <vt:lpstr>Slajd 5</vt:lpstr>
      <vt:lpstr>Szkoła Rycerska  </vt:lpstr>
      <vt:lpstr> Czasopismo „Monitor” </vt:lpstr>
      <vt:lpstr>Czwartkowe obiady u króla …</vt:lpstr>
      <vt:lpstr>Slajd 9</vt:lpstr>
      <vt:lpstr> W trakcie „obiadów czwartkowych”  u króla bywali m. in.: </vt:lpstr>
      <vt:lpstr> I ROZBIÓR POLSKI </vt:lpstr>
      <vt:lpstr>Polska po I rozbiorze…</vt:lpstr>
      <vt:lpstr> Obrady Sejmu „Wielkiego” </vt:lpstr>
      <vt:lpstr>Slajd 14</vt:lpstr>
      <vt:lpstr> Postanowienia Konstytucji 3 Maja </vt:lpstr>
      <vt:lpstr>Slajd 16</vt:lpstr>
      <vt:lpstr>Zwolennicy konstytucji:</vt:lpstr>
      <vt:lpstr>Slajd 18</vt:lpstr>
      <vt:lpstr>Przeciwnicy Konstytucji 3 Maja </vt:lpstr>
      <vt:lpstr>1972 Konfederacja targowicka </vt:lpstr>
      <vt:lpstr>Slajd 21</vt:lpstr>
      <vt:lpstr> W styczniu 1793r. Rosja i Prusy zdecydowały się na kolejny   II ROZBIÓR POLSKI</vt:lpstr>
      <vt:lpstr>Powstanie kościuszkowskie  24 marca 1794r.</vt:lpstr>
      <vt:lpstr>III ROZBIÓR POLSKI 1795 r.</vt:lpstr>
      <vt:lpstr>Slajd 25</vt:lpstr>
      <vt:lpstr> Rzeczpospolita przestała istnieć, ale pozostał naród, język i tradycja. Zaborcy zlikwidowali państwowość polską,  lecz nie potrafili unicestwić polskości. </vt:lpstr>
      <vt:lpstr>Slajd 27</vt:lpstr>
      <vt:lpstr>Mazurek Dąbrowskiego</vt:lpstr>
      <vt:lpstr>Slajd 29</vt:lpstr>
      <vt:lpstr>Dziękujemy za uwagę zespół opiekuńczo – wychowawczy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 NARODOWE TRZECIEGO MAJA</dc:title>
  <dc:creator>kasia</dc:creator>
  <cp:lastModifiedBy>Beata Olszewska</cp:lastModifiedBy>
  <cp:revision>89</cp:revision>
  <dcterms:created xsi:type="dcterms:W3CDTF">2020-03-28T18:42:40Z</dcterms:created>
  <dcterms:modified xsi:type="dcterms:W3CDTF">2020-04-30T11:05:28Z</dcterms:modified>
</cp:coreProperties>
</file>